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0"/>
  </p:notesMasterIdLst>
  <p:sldIdLst>
    <p:sldId id="256" r:id="rId2"/>
    <p:sldId id="265" r:id="rId3"/>
    <p:sldId id="279" r:id="rId4"/>
    <p:sldId id="280" r:id="rId5"/>
    <p:sldId id="281" r:id="rId6"/>
    <p:sldId id="284" r:id="rId7"/>
    <p:sldId id="282" r:id="rId8"/>
    <p:sldId id="28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9367" y="5481133"/>
            <a:ext cx="7848600" cy="9906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GLAVNI REALIZATOR / REALIZATOR EMISIJE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REALIZATOR VESTI / ASISTENT REALIZATORA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122" y="76200"/>
            <a:ext cx="7929756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600200"/>
            <a:ext cx="11506199" cy="51054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GLAVNI REALIZATOR</a:t>
            </a:r>
          </a:p>
          <a:p>
            <a:pPr marL="896938" indent="-452438" algn="just">
              <a:buNone/>
            </a:pPr>
            <a:r>
              <a:rPr lang="hr-HR" sz="2000" dirty="0"/>
              <a:t>	</a:t>
            </a:r>
            <a:r>
              <a:rPr lang="hr-HR" sz="2400" dirty="0"/>
              <a:t>obavlja realizaciju (radni proces snimanja ili ostvarenje direktnog  	 prenosa) programskog projekta u TV studiju ili izvan TV studija</a:t>
            </a:r>
            <a:endParaRPr lang="hr-HR" sz="2000" dirty="0"/>
          </a:p>
          <a:p>
            <a:pPr marL="444500" indent="0" algn="just">
              <a:buNone/>
            </a:pPr>
            <a:endParaRPr lang="hr-HR" sz="2000" dirty="0"/>
          </a:p>
          <a:p>
            <a:pPr marL="444500" indent="0" algn="just">
              <a:buNone/>
            </a:pPr>
            <a:endParaRPr lang="hr-HR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hr-HR" sz="2400" b="1" dirty="0"/>
              <a:t>Radni zadaci koje obavlja glavni realizator: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2000" dirty="0"/>
          </a:p>
          <a:p>
            <a:pPr algn="just">
              <a:buClrTx/>
              <a:buFont typeface="Wingdings" pitchFamily="2" charset="2"/>
              <a:buChar char="§"/>
            </a:pPr>
            <a:r>
              <a:rPr lang="hr-HR" sz="2400" dirty="0"/>
              <a:t>u fazi pripreme sa urednikom i autorom emisije pristupa utvrđivanju rediteljske (realizatorske) koncepcije u saradnji sa umetničkim direktorom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2200" dirty="0"/>
          </a:p>
          <a:p>
            <a:pPr algn="just">
              <a:buClrTx/>
              <a:buFont typeface="Wingdings" pitchFamily="2" charset="2"/>
              <a:buChar char="§"/>
            </a:pPr>
            <a:r>
              <a:rPr lang="hr-HR" sz="2400" dirty="0"/>
              <a:t>svoju koncepciju iznosi autorskoj ekipi (scenograf, stilista, dizajner video grafike, direktor fotografije) uz prisustvo umetničkog direktora i producenta 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752600"/>
            <a:ext cx="12039600" cy="4953000"/>
          </a:xfrm>
        </p:spPr>
        <p:txBody>
          <a:bodyPr>
            <a:noAutofit/>
          </a:bodyPr>
          <a:lstStyle/>
          <a:p>
            <a:pPr algn="just">
              <a:buClrTx/>
              <a:buFont typeface="Wingdings" pitchFamily="2" charset="2"/>
              <a:buChar char="§"/>
            </a:pPr>
            <a:r>
              <a:rPr lang="hr-HR" sz="2400" dirty="0"/>
              <a:t>po obavljenoj razradi, izradi dekora, kostima ili njihovom izboru, pristupa proveri postavke dekora, pozicioniranju kamera, utvrđuje šta koja kamera „pokriva“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2200" dirty="0"/>
          </a:p>
          <a:p>
            <a:pPr algn="just">
              <a:buClrTx/>
              <a:buFont typeface="Wingdings" pitchFamily="2" charset="2"/>
              <a:buChar char="§"/>
            </a:pPr>
            <a:r>
              <a:rPr lang="hr-HR" sz="2400" dirty="0"/>
              <a:t>obavlja radni proces realizacije (snimanje ili ostvarenje direktnog prenosa) tako što sedi u režiji TV studija ili u režiji reportažnih kola i izdaje komande kamermanima koje kadrove (plan, ugao, pokret...) da pripreme; sekretaru režije izdaje komandu za emitovanje  priloga; realizatoru el. grafičke obrade koju grafiku da pripremi a video mikseru izdaje komandu koju kameru, grafiku ili magnetoskop/ EVS uključuje (propušta u „izlaz“) </a:t>
            </a:r>
          </a:p>
          <a:p>
            <a:pPr marL="118872" indent="0">
              <a:buClrTx/>
              <a:buNone/>
            </a:pPr>
            <a:endParaRPr lang="en-US" sz="2200" dirty="0"/>
          </a:p>
          <a:p>
            <a:pPr algn="just">
              <a:buClrTx/>
              <a:buFont typeface="Wingdings" pitchFamily="2" charset="2"/>
              <a:buChar char="§"/>
            </a:pPr>
            <a:r>
              <a:rPr lang="hr-HR" sz="2400" dirty="0"/>
              <a:t>po potrebi radi i poslove realizatora emisije ili posao realizatora vesti</a:t>
            </a:r>
            <a:endParaRPr lang="en-US" sz="2400" dirty="0"/>
          </a:p>
          <a:p>
            <a:pPr marL="719138" indent="177800" fontAlgn="base" hangingPunct="0"/>
            <a:endParaRPr lang="sr-Latn-RS" sz="2000" dirty="0"/>
          </a:p>
          <a:p>
            <a:pPr marL="719138" indent="177800" fontAlgn="base" hangingPunct="0"/>
            <a:endParaRPr lang="en-US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3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1816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REALIZATOR EMISIJE</a:t>
            </a:r>
          </a:p>
          <a:p>
            <a:pPr marL="444500" indent="0" algn="just">
              <a:buNone/>
            </a:pPr>
            <a:r>
              <a:rPr lang="hr-HR" sz="2000" dirty="0"/>
              <a:t>	 </a:t>
            </a:r>
            <a:r>
              <a:rPr lang="hr-HR" sz="2400" b="1" dirty="0"/>
              <a:t>obavlja realizaciju VTR emisija</a:t>
            </a:r>
            <a:endParaRPr lang="hr-HR" sz="2000" b="1" dirty="0"/>
          </a:p>
          <a:p>
            <a:pPr marL="444500" indent="0" algn="just">
              <a:buNone/>
            </a:pPr>
            <a:endParaRPr lang="hr-HR" sz="1000" dirty="0"/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priprema potreban video materijal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daje nalog grafici za izradu potrebne grafike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prisustvuje procesu montaže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priprema emisiju za emitovanje</a:t>
            </a:r>
          </a:p>
          <a:p>
            <a:pPr marL="118872" indent="0">
              <a:buNone/>
            </a:pPr>
            <a:endParaRPr lang="en-US" sz="2000" dirty="0"/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REALIZATOR VESTI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  <a:r>
              <a:rPr lang="hr-HR" sz="2400" b="1" dirty="0"/>
              <a:t> rukovodi realizacijom dnevno-informativnih emisija</a:t>
            </a:r>
          </a:p>
          <a:p>
            <a:pPr marL="444500" indent="0" algn="just">
              <a:buNone/>
            </a:pPr>
            <a:endParaRPr lang="hr-HR" sz="1000" dirty="0"/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dogovora se sa urednikom emisije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upoznaje se sa najavom događaja, planom ENG snimanja, agencijskim vestima 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prisustvuje procesu montaže</a:t>
            </a:r>
          </a:p>
          <a:p>
            <a:pPr marL="1252538" indent="-266700">
              <a:buClrTx/>
              <a:buFont typeface="Arial" pitchFamily="34" charset="0"/>
              <a:buChar char="•"/>
            </a:pPr>
            <a:r>
              <a:rPr lang="hr-HR" sz="2400" dirty="0"/>
              <a:t>priprema emisiju za emitovanje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676400"/>
            <a:ext cx="2819400" cy="226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6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181600"/>
          </a:xfrm>
        </p:spPr>
        <p:txBody>
          <a:bodyPr>
            <a:noAutofit/>
          </a:bodyPr>
          <a:lstStyle/>
          <a:p>
            <a:pPr>
              <a:buClrTx/>
            </a:pPr>
            <a:endParaRPr lang="hr-HR" sz="2200" dirty="0"/>
          </a:p>
          <a:p>
            <a:pPr>
              <a:buClrTx/>
            </a:pPr>
            <a:r>
              <a:rPr lang="hr-HR" sz="2400" dirty="0"/>
              <a:t>Rukovodi i kontroliše pripremu i montažu priloga/vesti:</a:t>
            </a:r>
          </a:p>
          <a:p>
            <a:pPr marL="118872" indent="0">
              <a:buClrTx/>
              <a:buNone/>
            </a:pP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informiše se ko je novinar za koji događaj</a:t>
            </a: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raspoređuje novinare kada i gde montiraju po sledećim prioritetima:</a:t>
            </a: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po obavljenom snimanju ili pristiglom materijalu iz externala</a:t>
            </a:r>
            <a:endParaRPr lang="en-US" sz="2400" dirty="0"/>
          </a:p>
          <a:p>
            <a:pPr marL="118872" indent="0">
              <a:lnSpc>
                <a:spcPct val="150000"/>
              </a:lnSpc>
              <a:buNone/>
            </a:pPr>
            <a:r>
              <a:rPr lang="hr-HR" sz="2000" dirty="0"/>
              <a:t>		</a:t>
            </a:r>
            <a:r>
              <a:rPr lang="hr-HR" sz="2400" dirty="0"/>
              <a:t>- po redosledu emitovanja emisija </a:t>
            </a:r>
            <a:endParaRPr lang="en-US" sz="2400" dirty="0"/>
          </a:p>
          <a:p>
            <a:pPr marL="118872" indent="0">
              <a:lnSpc>
                <a:spcPct val="150000"/>
              </a:lnSpc>
              <a:buNone/>
            </a:pPr>
            <a:r>
              <a:rPr lang="hr-HR" sz="2400" dirty="0"/>
              <a:t>		- po redosledu emitovanja u okviru emisije</a:t>
            </a:r>
            <a:endParaRPr lang="en-US" sz="2400" dirty="0"/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" y="304801"/>
            <a:ext cx="4332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5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046CD-0C18-7F22-4589-D3BD290BB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DC154A-D46D-DEB4-9E8E-9824EE72D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>
              <a:buClrTx/>
            </a:pPr>
            <a:endParaRPr lang="hr-HR" sz="2400" dirty="0"/>
          </a:p>
          <a:p>
            <a:pPr>
              <a:buClrTx/>
            </a:pPr>
            <a:r>
              <a:rPr lang="hr-HR" sz="2400" dirty="0"/>
              <a:t>Odlazi u režiju na izvršenje radnog procesa realizacije:</a:t>
            </a: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pristupa kadriranju po utvrđenim standardima</a:t>
            </a: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daje nalog tonskom realizatoru za tonsku probu prezentera</a:t>
            </a:r>
            <a:endParaRPr lang="en-US" sz="2400" dirty="0"/>
          </a:p>
          <a:p>
            <a:pPr marL="630238" indent="-185738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komunikacije sa spikerom i kamermanima</a:t>
            </a:r>
          </a:p>
          <a:p>
            <a:pPr marL="444500" indent="0">
              <a:buNone/>
            </a:pPr>
            <a:endParaRPr lang="en-US" sz="2000" dirty="0"/>
          </a:p>
          <a:p>
            <a:pPr algn="just">
              <a:buClrTx/>
            </a:pPr>
            <a:r>
              <a:rPr lang="hr-HR" sz="2400" dirty="0"/>
              <a:t>U toku emitovanja izdaje komande posadi režije i ekipi studija na osnovu košuljice, govori završne reči a sekretar režije odbrojava vreme do kraja video priloga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879266-C242-E374-0304-292108F4F125}"/>
              </a:ext>
            </a:extLst>
          </p:cNvPr>
          <p:cNvSpPr/>
          <p:nvPr/>
        </p:nvSpPr>
        <p:spPr>
          <a:xfrm>
            <a:off x="1" y="304801"/>
            <a:ext cx="4332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3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1048999" cy="52578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ASISTENT REALIZATORA VESTI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  <a:r>
              <a:rPr lang="hr-HR" sz="2400" b="1" dirty="0"/>
              <a:t> prvi pomoćnik realizatora vesti</a:t>
            </a:r>
          </a:p>
          <a:p>
            <a:pPr marL="444500" indent="0" algn="just">
              <a:buNone/>
            </a:pPr>
            <a:endParaRPr lang="hr-HR" sz="2400" b="1" dirty="0"/>
          </a:p>
          <a:p>
            <a:pPr marL="444500" indent="0" algn="just">
              <a:buNone/>
            </a:pPr>
            <a:endParaRPr lang="hr-HR" sz="300" dirty="0"/>
          </a:p>
          <a:p>
            <a:pPr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koordinira rad sa ilustratorima u grafici za izradu potrebne grafike</a:t>
            </a:r>
          </a:p>
          <a:p>
            <a:pPr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en-US" sz="1200" dirty="0"/>
          </a:p>
          <a:p>
            <a:pPr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pomaže realizatoru prilikom raspoređivanja novinara po montažama</a:t>
            </a:r>
          </a:p>
          <a:p>
            <a:pPr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en-US" sz="1200" dirty="0"/>
          </a:p>
          <a:p>
            <a:pPr>
              <a:buClrTx/>
              <a:buFont typeface="Arial" pitchFamily="34" charset="0"/>
              <a:buChar char="•"/>
            </a:pPr>
            <a:r>
              <a:rPr lang="hr-HR" sz="2400" dirty="0"/>
              <a:t>na osnovu košuljice proverava informacije o potpisima realizatoru el. graf. obrade u režiji</a:t>
            </a:r>
            <a:endParaRPr lang="en-US" sz="2400" dirty="0"/>
          </a:p>
          <a:p>
            <a:pPr marL="118872" indent="0">
              <a:buNone/>
            </a:pPr>
            <a:endParaRPr lang="sr-Latn-RS" sz="1200" dirty="0"/>
          </a:p>
          <a:p>
            <a:pPr lvl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dostavlja pezenteru štampani tekst vesti najkasnije 10 min. pre emitovanja</a:t>
            </a:r>
            <a:endParaRPr lang="en-US" sz="2400" dirty="0">
              <a:solidFill>
                <a:prstClr val="black"/>
              </a:solidFill>
            </a:endParaRPr>
          </a:p>
          <a:p>
            <a:pPr marL="118872" indent="0">
              <a:buNone/>
            </a:pPr>
            <a:endParaRPr lang="en-US" sz="2000" dirty="0"/>
          </a:p>
          <a:p>
            <a:pPr marL="444500" indent="0" algn="just">
              <a:buNone/>
            </a:pPr>
            <a:endParaRPr lang="hr-HR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86D550-17B4-1DFF-4707-AE30CAAA94E5}"/>
              </a:ext>
            </a:extLst>
          </p:cNvPr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47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104775"/>
            <a:ext cx="8864600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02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963</TotalTime>
  <Words>429</Words>
  <Application>Microsoft Office PowerPoint</Application>
  <PresentationFormat>Widescreen</PresentationFormat>
  <Paragraphs>65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GLAVNI REALIZATOR / REALIZATOR EMISIJE REALIZATOR VESTI / ASISTENT REALIZATORA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223</cp:revision>
  <dcterms:created xsi:type="dcterms:W3CDTF">2006-08-16T00:00:00Z</dcterms:created>
  <dcterms:modified xsi:type="dcterms:W3CDTF">2025-08-06T17:57:52Z</dcterms:modified>
</cp:coreProperties>
</file>